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313" r:id="rId6"/>
    <p:sldMasterId id="2147484339" r:id="rId7"/>
  </p:sldMasterIdLst>
  <p:notesMasterIdLst>
    <p:notesMasterId r:id="rId29"/>
  </p:notesMasterIdLst>
  <p:handoutMasterIdLst>
    <p:handoutMasterId r:id="rId30"/>
  </p:handoutMasterIdLst>
  <p:sldIdLst>
    <p:sldId id="1340" r:id="rId8"/>
    <p:sldId id="1350" r:id="rId9"/>
    <p:sldId id="1342" r:id="rId10"/>
    <p:sldId id="1333" r:id="rId11"/>
    <p:sldId id="1358" r:id="rId12"/>
    <p:sldId id="1341" r:id="rId13"/>
    <p:sldId id="1359" r:id="rId14"/>
    <p:sldId id="1360" r:id="rId15"/>
    <p:sldId id="1343" r:id="rId16"/>
    <p:sldId id="1361" r:id="rId17"/>
    <p:sldId id="1362" r:id="rId18"/>
    <p:sldId id="1335" r:id="rId19"/>
    <p:sldId id="1363" r:id="rId20"/>
    <p:sldId id="1357" r:id="rId21"/>
    <p:sldId id="1332" r:id="rId22"/>
    <p:sldId id="1334" r:id="rId23"/>
    <p:sldId id="1352" r:id="rId24"/>
    <p:sldId id="1353" r:id="rId25"/>
    <p:sldId id="1354" r:id="rId26"/>
    <p:sldId id="1355" r:id="rId27"/>
    <p:sldId id="1345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40"/>
            <p14:sldId id="1350"/>
            <p14:sldId id="1342"/>
            <p14:sldId id="1333"/>
            <p14:sldId id="1358"/>
            <p14:sldId id="1341"/>
            <p14:sldId id="1359"/>
            <p14:sldId id="1360"/>
            <p14:sldId id="1343"/>
            <p14:sldId id="1361"/>
            <p14:sldId id="1362"/>
            <p14:sldId id="1335"/>
            <p14:sldId id="1363"/>
            <p14:sldId id="1357"/>
            <p14:sldId id="1332"/>
            <p14:sldId id="1334"/>
            <p14:sldId id="1352"/>
            <p14:sldId id="1353"/>
            <p14:sldId id="1354"/>
            <p14:sldId id="1355"/>
          </p14:sldIdLst>
        </p14:section>
        <p14:section name="White Template" id="{5B0B8DFF-57E5-4D4B-BA72-542DF84B8E2F}">
          <p14:sldIdLst>
            <p14:sldId id="1345"/>
          </p14:sldIdLst>
        </p14:section>
        <p14:section name="Color Template" id="{A073DAE3-B461-442F-A3D3-6642BD875E4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FFFFFF"/>
    <a:srgbClr val="0078D7"/>
    <a:srgbClr val="B4009E"/>
    <a:srgbClr val="E3008C"/>
    <a:srgbClr val="107C10"/>
    <a:srgbClr val="004B50"/>
    <a:srgbClr val="D83B01"/>
    <a:srgbClr val="5C005C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0655" autoAdjust="0"/>
  </p:normalViewPr>
  <p:slideViewPr>
    <p:cSldViewPr>
      <p:cViewPr varScale="1">
        <p:scale>
          <a:sx n="80" d="100"/>
          <a:sy n="80" d="100"/>
        </p:scale>
        <p:origin x="75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9/11/2017 7:32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Suz Hinton and I’m a technical evangelist at Microsoft – welcome to Big Red Hacks!</a:t>
            </a:r>
          </a:p>
          <a:p>
            <a:r>
              <a:rPr lang="en-US" dirty="0"/>
              <a:t>I’m super excited to be here and I’m looking forward to this weekend.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3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4489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25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9/11/2017 7:32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28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should have been a gif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92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…maybe this one too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68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015FC8-BC0C-4EBE-A7CF-73E10D059B7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9/11/2017 7:32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F9E36-374C-4096-8DCB-1272CB9CF56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9/11/2017 7:32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3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1F9E36-374C-4096-8DCB-1272CB9CF56E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2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knowledge between us - Data science / APIs / </a:t>
            </a:r>
            <a:r>
              <a:rPr lang="en-US" dirty="0" err="1"/>
              <a:t>IoT</a:t>
            </a:r>
            <a:r>
              <a:rPr lang="en-US" dirty="0"/>
              <a:t> / gaming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4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9/11/2017 7:32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6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these APIs, too many to mention</a:t>
            </a:r>
          </a:p>
          <a:p>
            <a:r>
              <a:rPr lang="en-US" dirty="0"/>
              <a:t>Simple REST API, language agnostic, returns a </a:t>
            </a:r>
            <a:r>
              <a:rPr lang="en-US" dirty="0" err="1"/>
              <a:t>a</a:t>
            </a:r>
            <a:r>
              <a:rPr lang="en-US" dirty="0"/>
              <a:t> JSON string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Microsoft Build 2016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9/11/2017 7:32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9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69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9/11/2017 7:32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76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 easy, REST calls that return a JSON</a:t>
            </a:r>
          </a:p>
        </p:txBody>
      </p:sp>
    </p:spTree>
    <p:extLst>
      <p:ext uri="{BB962C8B-B14F-4D97-AF65-F5344CB8AC3E}">
        <p14:creationId xmlns:p14="http://schemas.microsoft.com/office/powerpoint/2010/main" val="336030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https://www.microsoft.com/en-us/garage/workbench-apps-details/Mimicker-Alarm/MimickerAlarm.aspx</a:t>
            </a:r>
          </a:p>
          <a:p>
            <a:endParaRPr lang="en-US" altLang="zh-CN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dismiss your alarm, we might ask you to snap a selfie, speak a phrase, or even get out of bed!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58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759921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21"/>
            <a:ext cx="6402388" cy="182877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30228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568820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0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602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617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406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759921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21"/>
            <a:ext cx="6402388" cy="182877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75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29672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0559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51257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3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4598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241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8401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763076"/>
            <a:ext cx="642937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01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014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8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763076"/>
            <a:ext cx="642937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01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759921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21"/>
            <a:ext cx="6402388" cy="182877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56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1364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2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482568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1247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53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07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724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353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91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08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88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7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787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8211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26967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54035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5882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259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0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011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71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3221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05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-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1071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2225225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410690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A7A98-EEAF-4221-AF05-AB40A0240B63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EEAE-30FC-4CDF-87A5-12C1B55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3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61038" y="-1"/>
            <a:ext cx="6675437" cy="69945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2963861"/>
            <a:ext cx="5486399" cy="10668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683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3040063"/>
            <a:ext cx="4572195" cy="914399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860972" y="-1"/>
            <a:ext cx="7575503" cy="6994525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05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436475" cy="1439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9393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746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0352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2292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2135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1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  <p:sldLayoutId id="2147484280" r:id="rId24"/>
    <p:sldLayoutId id="2147484282" r:id="rId25"/>
    <p:sldLayoutId id="2147484283" r:id="rId26"/>
    <p:sldLayoutId id="2147484284" r:id="rId27"/>
    <p:sldLayoutId id="2147484285" r:id="rId28"/>
    <p:sldLayoutId id="2147484286" r:id="rId29"/>
    <p:sldLayoutId id="2147484302" r:id="rId30"/>
    <p:sldLayoutId id="2147484303" r:id="rId31"/>
    <p:sldLayoutId id="2147484304" r:id="rId32"/>
    <p:sldLayoutId id="2147484305" r:id="rId33"/>
    <p:sldLayoutId id="2147484306" r:id="rId34"/>
    <p:sldLayoutId id="2147484307" r:id="rId35"/>
    <p:sldLayoutId id="2147484308" r:id="rId36"/>
    <p:sldLayoutId id="2147484309" r:id="rId37"/>
    <p:sldLayoutId id="2147484310" r:id="rId38"/>
    <p:sldLayoutId id="2147484312" r:id="rId3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  <p:sldLayoutId id="2147484288" r:id="rId22"/>
    <p:sldLayoutId id="2147484289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92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4" r:id="rId1"/>
    <p:sldLayoutId id="2147484315" r:id="rId2"/>
    <p:sldLayoutId id="2147484316" r:id="rId3"/>
    <p:sldLayoutId id="2147484317" r:id="rId4"/>
    <p:sldLayoutId id="2147484318" r:id="rId5"/>
    <p:sldLayoutId id="2147484319" r:id="rId6"/>
    <p:sldLayoutId id="2147484320" r:id="rId7"/>
    <p:sldLayoutId id="2147484321" r:id="rId8"/>
    <p:sldLayoutId id="2147484322" r:id="rId9"/>
    <p:sldLayoutId id="2147484323" r:id="rId10"/>
    <p:sldLayoutId id="2147484324" r:id="rId11"/>
    <p:sldLayoutId id="2147484325" r:id="rId12"/>
    <p:sldLayoutId id="2147484326" r:id="rId13"/>
    <p:sldLayoutId id="2147484327" r:id="rId14"/>
    <p:sldLayoutId id="2147484328" r:id="rId15"/>
    <p:sldLayoutId id="2147484329" r:id="rId16"/>
    <p:sldLayoutId id="2147484330" r:id="rId17"/>
    <p:sldLayoutId id="2147484331" r:id="rId18"/>
    <p:sldLayoutId id="2147484332" r:id="rId19"/>
    <p:sldLayoutId id="2147484333" r:id="rId20"/>
    <p:sldLayoutId id="2147484334" r:id="rId21"/>
    <p:sldLayoutId id="2147484335" r:id="rId22"/>
    <p:sldLayoutId id="2147484336" r:id="rId23"/>
    <p:sldLayoutId id="2147484337" r:id="rId24"/>
    <p:sldLayoutId id="2147484338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rot="5400000">
            <a:off x="948914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8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41" r:id="rId2"/>
    <p:sldLayoutId id="2147484342" r:id="rId3"/>
    <p:sldLayoutId id="2147484343" r:id="rId4"/>
    <p:sldLayoutId id="2147484344" r:id="rId5"/>
    <p:sldLayoutId id="2147484345" r:id="rId6"/>
    <p:sldLayoutId id="2147484346" r:id="rId7"/>
    <p:sldLayoutId id="214748434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7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image" Target="../media/image19.jpg"/><Relationship Id="rId7" Type="http://schemas.microsoft.com/office/2007/relationships/hdphoto" Target="../media/hdphoto2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3.wdp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Hello from Microsoft!</a:t>
            </a: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260305" y="3878262"/>
            <a:ext cx="6415132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rmAutofit fontScale="97500"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Suz Hinton – Technical Evangelist</a:t>
            </a:r>
          </a:p>
        </p:txBody>
      </p:sp>
    </p:spTree>
    <p:extLst>
      <p:ext uri="{BB962C8B-B14F-4D97-AF65-F5344CB8AC3E}">
        <p14:creationId xmlns:p14="http://schemas.microsoft.com/office/powerpoint/2010/main" val="15741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10805" y="-118375"/>
            <a:ext cx="10723417" cy="1351760"/>
          </a:xfrm>
          <a:prstGeom prst="rect">
            <a:avLst/>
          </a:prstGeom>
        </p:spPr>
        <p:txBody>
          <a:bodyPr vert="horz" lIns="93247" tIns="46623" rIns="93247" bIns="46623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3259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Emotion APIs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-527378" y="297676"/>
            <a:ext cx="1934936" cy="935709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5" h="578">
                <a:moveTo>
                  <a:pt x="914" y="578"/>
                </a:moveTo>
                <a:lnTo>
                  <a:pt x="0" y="578"/>
                </a:lnTo>
                <a:lnTo>
                  <a:pt x="0" y="0"/>
                </a:lnTo>
                <a:lnTo>
                  <a:pt x="1165" y="0"/>
                </a:lnTo>
                <a:lnTo>
                  <a:pt x="914" y="578"/>
                </a:lnTo>
                <a:lnTo>
                  <a:pt x="914" y="578"/>
                </a:lnTo>
                <a:lnTo>
                  <a:pt x="914" y="578"/>
                </a:lnTo>
                <a:close/>
              </a:path>
            </a:pathLst>
          </a:custGeom>
          <a:solidFill>
            <a:srgbClr val="01B2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882" y="-218642"/>
            <a:ext cx="66" cy="903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1506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5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3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882" y="-218642"/>
            <a:ext cx="66" cy="903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1506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5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36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34106" y="1520980"/>
            <a:ext cx="7703112" cy="4166472"/>
            <a:chOff x="4836934" y="1491292"/>
            <a:chExt cx="7552756" cy="4085147"/>
          </a:xfrm>
        </p:grpSpPr>
        <p:sp>
          <p:nvSpPr>
            <p:cNvPr id="18" name="TextBox 17"/>
            <p:cNvSpPr txBox="1"/>
            <p:nvPr/>
          </p:nvSpPr>
          <p:spPr>
            <a:xfrm>
              <a:off x="4836934" y="1491292"/>
              <a:ext cx="7552756" cy="13109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Face Detection</a:t>
              </a:r>
            </a:p>
            <a:p>
              <a:pPr marL="466298" marR="0" lvl="2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"</a:t>
              </a:r>
              <a:r>
                <a:rPr kumimoji="0" lang="en-US" altLang="en-US" sz="1632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faceRectangle</a:t>
              </a:r>
              <a:r>
                <a:rPr kumimoji="0" lang="en-US" alt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": {"width": 193, "height": 193, "left": 326, "top": 204}</a:t>
              </a:r>
            </a:p>
            <a:p>
              <a:pPr marL="466298" marR="0" lvl="2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…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48969" y="2785199"/>
              <a:ext cx="6612956" cy="279124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Emotion Scores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“scores": { </a:t>
              </a: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"anger": 5.182241e-8, 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"contempt": 0.0000242813, 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"disgust": 5.621025e-7, 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"fear": 0.00115027453, 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"happiness": 1.06114619e-8, 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"neutral": 0.003540177, 	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"sadness": 9.30888746e-7, </a:t>
              </a:r>
            </a:p>
            <a:p>
              <a:pPr marL="466298" marR="0" lvl="2" indent="0" algn="l" defTabSz="9325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	"surprise": 0.9952837}</a:t>
              </a:r>
              <a:endParaRPr kumimoji="0" lang="en-US" altLang="en-US" sz="1632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38" y="1417556"/>
            <a:ext cx="4514067" cy="3634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1" r="6953" b="5294"/>
          <a:stretch/>
        </p:blipFill>
        <p:spPr>
          <a:xfrm>
            <a:off x="881" y="343977"/>
            <a:ext cx="1025864" cy="7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7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3" y="1538584"/>
            <a:ext cx="4426203" cy="5035310"/>
          </a:xfrm>
          <a:prstGeom prst="rect">
            <a:avLst/>
          </a:prstGeom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1525123" y="311839"/>
            <a:ext cx="10802742" cy="935709"/>
          </a:xfrm>
          <a:prstGeom prst="rect">
            <a:avLst/>
          </a:prstGeom>
        </p:spPr>
        <p:txBody>
          <a:bodyPr vert="horz" wrap="square" lIns="149196" tIns="93247" rIns="149196" bIns="9324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9" b="0" i="0" u="none" strike="noStrike" kern="1200" cap="none" spc="-104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OCR (</a:t>
            </a: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Optical character Recognition)</a:t>
            </a:r>
            <a:endParaRPr kumimoji="0" lang="en-US" sz="5399" b="0" i="0" u="none" strike="noStrike" kern="1200" cap="none" spc="-104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24352" y="1521132"/>
            <a:ext cx="4300461" cy="137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LIFE IS LIKE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RIDING A BICYCLE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 KEEP YOUR BALANCE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YOU MUST KEEP 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MOVING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94437" y="1319784"/>
            <a:ext cx="4108768" cy="5472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JSON: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"language": "</a:t>
            </a:r>
            <a:r>
              <a:rPr kumimoji="0" lang="en-US" sz="1428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"orientation": "Up",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"regions": [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{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"</a:t>
            </a:r>
            <a:r>
              <a:rPr kumimoji="0" lang="en-US" sz="1428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boundingBox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"41,77,918,440",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"lines": [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{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"</a:t>
            </a:r>
            <a:r>
              <a:rPr kumimoji="0" lang="en-US" sz="1428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boundingBox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"41,77,723,89",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"words": [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{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	"</a:t>
            </a:r>
            <a:r>
              <a:rPr kumimoji="0" lang="en-US" sz="1428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boundingBox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"41,102,225,64",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	"text": "LIFE"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},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{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	"</a:t>
            </a:r>
            <a:r>
              <a:rPr kumimoji="0" lang="en-US" sz="1428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boundingBox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"356,89,94,62",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	"text": "IS"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},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{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	"</a:t>
            </a:r>
            <a:r>
              <a:rPr kumimoji="0" lang="en-US" sz="1428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boundingBox</a:t>
            </a: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"539,77,225,64",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	"text": "LIKE"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				}</a:t>
            </a:r>
          </a:p>
          <a:p>
            <a:pPr marL="0" marR="0" lvl="0" indent="0" algn="l" defTabSz="93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 . 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527377" y="297676"/>
            <a:ext cx="1885988" cy="935709"/>
            <a:chOff x="-355601" y="301625"/>
            <a:chExt cx="1849438" cy="917575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-355601" y="301625"/>
              <a:ext cx="1849438" cy="917575"/>
            </a:xfrm>
            <a:custGeom>
              <a:avLst/>
              <a:gdLst>
                <a:gd name="T0" fmla="*/ 914 w 1165"/>
                <a:gd name="T1" fmla="*/ 578 h 578"/>
                <a:gd name="T2" fmla="*/ 0 w 1165"/>
                <a:gd name="T3" fmla="*/ 578 h 578"/>
                <a:gd name="T4" fmla="*/ 0 w 1165"/>
                <a:gd name="T5" fmla="*/ 0 h 578"/>
                <a:gd name="T6" fmla="*/ 1165 w 1165"/>
                <a:gd name="T7" fmla="*/ 0 h 578"/>
                <a:gd name="T8" fmla="*/ 914 w 1165"/>
                <a:gd name="T9" fmla="*/ 578 h 578"/>
                <a:gd name="T10" fmla="*/ 914 w 1165"/>
                <a:gd name="T11" fmla="*/ 578 h 578"/>
                <a:gd name="T12" fmla="*/ 914 w 1165"/>
                <a:gd name="T1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5" h="578">
                  <a:moveTo>
                    <a:pt x="914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65" y="0"/>
                  </a:lnTo>
                  <a:lnTo>
                    <a:pt x="914" y="578"/>
                  </a:lnTo>
                  <a:lnTo>
                    <a:pt x="914" y="578"/>
                  </a:lnTo>
                  <a:lnTo>
                    <a:pt x="914" y="578"/>
                  </a:ln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18" descr="Screen Clippi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5" b="17125"/>
            <a:stretch/>
          </p:blipFill>
          <p:spPr>
            <a:xfrm>
              <a:off x="274638" y="470694"/>
              <a:ext cx="824602" cy="579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064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Demo(s)!</a:t>
            </a:r>
          </a:p>
        </p:txBody>
      </p:sp>
    </p:spTree>
    <p:extLst>
      <p:ext uri="{BB962C8B-B14F-4D97-AF65-F5344CB8AC3E}">
        <p14:creationId xmlns:p14="http://schemas.microsoft.com/office/powerpoint/2010/main" val="31841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055099" y="1261594"/>
            <a:ext cx="3987958" cy="796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224" tIns="44611" rIns="89224" bIns="446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093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0" cap="none" spc="0" normalizeH="0" baseline="0" noProof="0">
              <a:ln>
                <a:noFill/>
              </a:ln>
              <a:solidFill>
                <a:srgbClr val="FFB9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3054" y="3657933"/>
            <a:ext cx="2141063" cy="639988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Emotion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36302" y="3657933"/>
            <a:ext cx="2239961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Speaker Recognition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36301" y="4385599"/>
            <a:ext cx="223996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731501" y="2930267"/>
            <a:ext cx="2243172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Custom Recognition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3054" y="2930267"/>
            <a:ext cx="2142075" cy="639988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Computer Vision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3054" y="4385599"/>
            <a:ext cx="214345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Face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3054" y="5113265"/>
            <a:ext cx="2141064" cy="639988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787" y="2334672"/>
            <a:ext cx="302355" cy="36679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6055476" y="-3810186"/>
            <a:ext cx="214117" cy="1181100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639" y="1328270"/>
            <a:ext cx="11889564" cy="568792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9315" tIns="59657" rIns="119315" bIns="59657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809120" y="2212081"/>
            <a:ext cx="2222405" cy="639989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736251" y="2204907"/>
            <a:ext cx="2259962" cy="639989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94771" y="2213288"/>
            <a:ext cx="2229707" cy="639989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455596" y="2212081"/>
            <a:ext cx="2222406" cy="639989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3054" y="2202600"/>
            <a:ext cx="2142077" cy="639989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54" tIns="146283" rIns="182854" bIns="146283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093975" y="3657933"/>
            <a:ext cx="2215165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Linguistic Analysis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79850" y="4385599"/>
            <a:ext cx="2215171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8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795160" y="5631889"/>
              <a:ext cx="2354349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Language Understanding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01045" y="2930267"/>
            <a:ext cx="2216053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7385" y="3657933"/>
            <a:ext cx="221509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Entity Linking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459357" y="4385599"/>
            <a:ext cx="2223118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Knowledge Exploration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43470" y="2930267"/>
            <a:ext cx="2226198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Academic Knowledge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796039" y="3657933"/>
            <a:ext cx="2219546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807089" y="4385599"/>
            <a:ext cx="2214059" cy="639988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796039" y="2930267"/>
            <a:ext cx="2222631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5079851" y="5839223"/>
            <a:ext cx="2215170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WebLM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5078310" y="5113265"/>
            <a:ext cx="221824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Text Analytics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465103" y="5113265"/>
            <a:ext cx="2204565" cy="63704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9299" tIns="59648" rIns="119299" bIns="59648" rtlCol="0" anchor="ctr"/>
          <a:lstStyle/>
          <a:p>
            <a:pPr marL="0" marR="0" lvl="0" indent="0" algn="l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Recommendations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9832718" y="5839223"/>
            <a:ext cx="2210974" cy="63998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823245" y="5113265"/>
            <a:ext cx="2214059" cy="639985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Bing </a:t>
              </a:r>
            </a:p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74639" y="2044305"/>
            <a:ext cx="11889564" cy="465335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25" tIns="60862" rIns="121725" bIns="60862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40610" y="5113265"/>
            <a:ext cx="2229241" cy="629544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16" tIns="89616" rIns="33610" bIns="33610" rtlCol="0" anchor="b" anchorCtr="0"/>
            <a:lstStyle/>
            <a:p>
              <a:pPr marL="0" marR="0" lvl="0" indent="0" algn="ctr" defTabSz="9136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9299" tIns="59648" rIns="119299" bIns="59648" rtlCol="0" anchor="ctr"/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Translator</a:t>
              </a: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50897" y="2408221"/>
            <a:ext cx="365760" cy="242032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841120" y="2369831"/>
            <a:ext cx="363944" cy="318812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228454" y="2380516"/>
            <a:ext cx="236539" cy="29744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524834" y="2364244"/>
            <a:ext cx="388867" cy="329986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953165" y="2354008"/>
            <a:ext cx="306858" cy="350459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4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436475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960141EA-8A40-4D7D-8F75-D8BCE0039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24" r="-1" b="17084"/>
          <a:stretch/>
        </p:blipFill>
        <p:spPr>
          <a:xfrm>
            <a:off x="6975240" y="4336605"/>
            <a:ext cx="5461235" cy="2657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ED131-59DD-4366-B1A5-371EB9179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56" r="-2" b="26676"/>
          <a:stretch/>
        </p:blipFill>
        <p:spPr>
          <a:xfrm>
            <a:off x="4915516" y="-488"/>
            <a:ext cx="7520959" cy="4337093"/>
          </a:xfrm>
          <a:prstGeom prst="rect">
            <a:avLst/>
          </a:prstGeom>
        </p:spPr>
      </p:pic>
      <p:sp>
        <p:nvSpPr>
          <p:cNvPr id="3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88"/>
            <a:ext cx="9658568" cy="6995011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88"/>
            <a:ext cx="8240033" cy="6995011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807" y="2652090"/>
            <a:ext cx="5047654" cy="2703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5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Available Loaners</a:t>
            </a:r>
          </a:p>
        </p:txBody>
      </p:sp>
    </p:spTree>
    <p:extLst>
      <p:ext uri="{BB962C8B-B14F-4D97-AF65-F5344CB8AC3E}">
        <p14:creationId xmlns:p14="http://schemas.microsoft.com/office/powerpoint/2010/main" val="28750717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A164282-434E-41D4-9582-783D542A7B68}" type="slidenum">
              <a:rPr lang="en-US" sz="1836" kern="0">
                <a:solidFill>
                  <a:sysClr val="windowText" lastClr="000000"/>
                </a:solidFill>
              </a:rPr>
              <a:pPr defTabSz="932597"/>
              <a:t>15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9218" name="Picture 2" descr="http://i.ytimg.com/vi/BZUZi_qIAfU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9" y="-14570"/>
            <a:ext cx="12434711" cy="69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71186" y="670336"/>
            <a:ext cx="6004651" cy="103400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defTabSz="932597"/>
            <a:r>
              <a:rPr lang="en-US" sz="6119" kern="0" dirty="0">
                <a:solidFill>
                  <a:schemeClr val="bg1"/>
                </a:solidFill>
              </a:rPr>
              <a:t>We have Kinects</a:t>
            </a:r>
          </a:p>
        </p:txBody>
      </p:sp>
    </p:spTree>
    <p:extLst>
      <p:ext uri="{BB962C8B-B14F-4D97-AF65-F5344CB8AC3E}">
        <p14:creationId xmlns:p14="http://schemas.microsoft.com/office/powerpoint/2010/main" val="37672846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A164282-434E-41D4-9582-783D542A7B68}" type="slidenum">
              <a:rPr lang="en-US" sz="1836" kern="0">
                <a:solidFill>
                  <a:sysClr val="windowText" lastClr="000000"/>
                </a:solidFill>
              </a:rPr>
              <a:pPr defTabSz="932597"/>
              <a:t>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10242" name="Picture 2" descr="http://esq.h-cdn.co/assets/15/17/1429641257-officespaceprintersce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3" y="-1222369"/>
            <a:ext cx="12332894" cy="86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2663" y="2534348"/>
            <a:ext cx="10331573" cy="81051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932597"/>
            <a:r>
              <a:rPr lang="en-US" sz="4488" kern="0" dirty="0">
                <a:solidFill>
                  <a:schemeClr val="bg1"/>
                </a:solidFill>
              </a:rPr>
              <a:t>..And we have devices if yours is broken</a:t>
            </a:r>
          </a:p>
        </p:txBody>
      </p:sp>
    </p:spTree>
    <p:extLst>
      <p:ext uri="{BB962C8B-B14F-4D97-AF65-F5344CB8AC3E}">
        <p14:creationId xmlns:p14="http://schemas.microsoft.com/office/powerpoint/2010/main" val="28278035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How to Win our Prize</a:t>
            </a:r>
          </a:p>
        </p:txBody>
      </p:sp>
    </p:spTree>
    <p:extLst>
      <p:ext uri="{BB962C8B-B14F-4D97-AF65-F5344CB8AC3E}">
        <p14:creationId xmlns:p14="http://schemas.microsoft.com/office/powerpoint/2010/main" val="21147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028" y="469253"/>
            <a:ext cx="11889564" cy="917575"/>
          </a:xfrm>
        </p:spPr>
        <p:txBody>
          <a:bodyPr/>
          <a:lstStyle/>
          <a:p>
            <a:r>
              <a:rPr lang="en-US" dirty="0"/>
              <a:t>Best Microsoft Hack</a:t>
            </a:r>
            <a:endParaRPr lang="en-US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1747686"/>
            <a:ext cx="3385825" cy="9748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69" y="2466450"/>
            <a:ext cx="290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371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azurepasshack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9" y="3192462"/>
            <a:ext cx="1471549" cy="365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31" y="4259262"/>
            <a:ext cx="1189267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44" y="3134836"/>
            <a:ext cx="1654628" cy="4653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16681" y="3556848"/>
            <a:ext cx="3173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hololensdev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-center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30952" y="3535004"/>
            <a:ext cx="313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371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kinectdev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-center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98467" y="2016052"/>
            <a:ext cx="248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Bot</a:t>
            </a:r>
            <a:r>
              <a:rPr kumimoji="0" lang="en-US" sz="1800" b="1" i="0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Framework</a:t>
            </a:r>
            <a:r>
              <a:rPr kumimoji="0" lang="en-US" sz="1800" b="1" i="0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86340" y="4704746"/>
            <a:ext cx="299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371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bingdev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-center</a:t>
            </a:r>
          </a:p>
        </p:txBody>
      </p:sp>
      <p:sp>
        <p:nvSpPr>
          <p:cNvPr id="26" name="Content Placeholder 17"/>
          <p:cNvSpPr txBox="1">
            <a:spLocks/>
          </p:cNvSpPr>
          <p:nvPr/>
        </p:nvSpPr>
        <p:spPr>
          <a:xfrm>
            <a:off x="7829874" y="896275"/>
            <a:ext cx="4014344" cy="3409409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A4E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 on 1 or more and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A4E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A4E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Win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3260" y="6216896"/>
            <a:ext cx="12143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Visit aka.ms/api.lib for a complete API list.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4164" y="4167860"/>
            <a:ext cx="4245325" cy="1158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Cognitive Services</a:t>
            </a:r>
            <a:r>
              <a:rPr kumimoji="0" lang="en-US" sz="1050" b="1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4F4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aka.ms/cognitiveservices1</a:t>
            </a:r>
            <a:endParaRPr kumimoji="0" lang="en-US" sz="800" b="0" i="0" u="none" strike="noStrike" kern="14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4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 </a:t>
            </a:r>
          </a:p>
        </p:txBody>
      </p:sp>
      <p:pic>
        <p:nvPicPr>
          <p:cNvPr id="12" name="Picture 11" descr="A computer&#10;&#10;Description generated with very high confidence">
            <a:extLst>
              <a:ext uri="{FF2B5EF4-FFF2-40B4-BE49-F238E27FC236}">
                <a16:creationId xmlns:a16="http://schemas.microsoft.com/office/drawing/2014/main" id="{B144879B-A545-4DBA-81A9-9DE66B94F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4500" y="3751162"/>
            <a:ext cx="3435433" cy="2012029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EAB167C-B68B-42A2-B577-A691AE8D3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5048" y="5970288"/>
            <a:ext cx="3503996" cy="8668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9CD406F-A954-47EF-B3C7-647498692C83}"/>
              </a:ext>
            </a:extLst>
          </p:cNvPr>
          <p:cNvSpPr/>
          <p:nvPr/>
        </p:nvSpPr>
        <p:spPr>
          <a:xfrm>
            <a:off x="10036314" y="4845791"/>
            <a:ext cx="1944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371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up to 4 </a:t>
            </a:r>
          </a:p>
          <a:p>
            <a:pPr marL="466371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4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(1 per team member)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D800BC-1A21-4895-A27B-74A115F3F8EB}"/>
              </a:ext>
            </a:extLst>
          </p:cNvPr>
          <p:cNvSpPr/>
          <p:nvPr/>
        </p:nvSpPr>
        <p:spPr>
          <a:xfrm>
            <a:off x="4522955" y="2471396"/>
            <a:ext cx="252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dev.botframework.com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436475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3153A-A9E4-454E-B13C-F13A82898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3986"/>
          <a:stretch/>
        </p:blipFill>
        <p:spPr>
          <a:xfrm>
            <a:off x="20" y="10"/>
            <a:ext cx="12436455" cy="6994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6946A-922E-44FA-85AC-CEE5A65D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59" y="1144705"/>
            <a:ext cx="9327356" cy="2958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b="1" dirty="0">
                <a:solidFill>
                  <a:srgbClr val="FFFFFF"/>
                </a:solidFill>
                <a:ea typeface="+mj-ea"/>
                <a:cs typeface="+mj-cs"/>
              </a:rPr>
              <a:t>docs.microsoft.com </a:t>
            </a:r>
          </a:p>
        </p:txBody>
      </p:sp>
    </p:spTree>
    <p:extLst>
      <p:ext uri="{BB962C8B-B14F-4D97-AF65-F5344CB8AC3E}">
        <p14:creationId xmlns:p14="http://schemas.microsoft.com/office/powerpoint/2010/main" val="2494563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" y="296862"/>
            <a:ext cx="11889564" cy="917575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24DEE6-1DD7-45F9-B89E-A2F7E3AF3101}"/>
              </a:ext>
            </a:extLst>
          </p:cNvPr>
          <p:cNvSpPr txBox="1">
            <a:spLocks/>
          </p:cNvSpPr>
          <p:nvPr/>
        </p:nvSpPr>
        <p:spPr>
          <a:xfrm>
            <a:off x="824079" y="3382962"/>
            <a:ext cx="2895600" cy="95250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Andy Reitano</a:t>
            </a:r>
            <a:b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1600" i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Technical Evangelist</a:t>
            </a:r>
            <a:br>
              <a:rPr lang="en-GB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dirty="0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b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Mentor</a:t>
            </a:r>
            <a:endParaRPr lang="en-GB" sz="1600" dirty="0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IoT, hardware, </a:t>
            </a:r>
            <a:r>
              <a:rPr lang="en-GB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TypeScript</a:t>
            </a:r>
            <a: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GB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JavaScript</a:t>
            </a:r>
            <a: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</a:t>
            </a:r>
            <a:b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electronics, maker, crowdfunding,</a:t>
            </a:r>
            <a:b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 10 IoT core, .NET, UWP</a:t>
            </a:r>
          </a:p>
          <a:p>
            <a:pPr algn="ctr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7B98D-DC2A-4B80-9F5B-902273F1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45" y="1436028"/>
            <a:ext cx="1828800" cy="1828800"/>
          </a:xfrm>
          <a:prstGeom prst="ellipse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C9AA3F-5011-4F65-BFD1-2E9D1FC12F19}"/>
              </a:ext>
            </a:extLst>
          </p:cNvPr>
          <p:cNvSpPr txBox="1">
            <a:spLocks/>
          </p:cNvSpPr>
          <p:nvPr/>
        </p:nvSpPr>
        <p:spPr>
          <a:xfrm>
            <a:off x="4538428" y="3382962"/>
            <a:ext cx="2895600" cy="95250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Suz Hinton</a:t>
            </a:r>
            <a:br>
              <a:rPr lang="en-GB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1600" i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Technical Evangelist</a:t>
            </a:r>
            <a:br>
              <a:rPr lang="en-GB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2000" dirty="0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b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Mentor</a:t>
            </a:r>
            <a:endParaRPr lang="en-GB" sz="1600" dirty="0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IoT, electronics, JavaScript, NodeJS, web technologies, accessibility, cloud computing, continuous integration, chat bots, TypeScript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00E16-1643-4C38-AD4D-D5E3249DB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6" t="5438" r="8942" b="9682"/>
          <a:stretch/>
        </p:blipFill>
        <p:spPr>
          <a:xfrm>
            <a:off x="4945634" y="1436028"/>
            <a:ext cx="1874521" cy="1828800"/>
          </a:xfrm>
          <a:prstGeom prst="ellipse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D46CEB-B7DF-4D96-A345-CA99ADCAB80B}"/>
              </a:ext>
            </a:extLst>
          </p:cNvPr>
          <p:cNvSpPr txBox="1">
            <a:spLocks/>
          </p:cNvSpPr>
          <p:nvPr/>
        </p:nvSpPr>
        <p:spPr>
          <a:xfrm>
            <a:off x="8252777" y="3382962"/>
            <a:ext cx="2895600" cy="952500"/>
          </a:xfrm>
          <a:prstGeom prst="rect">
            <a:avLst/>
          </a:prstGeom>
        </p:spPr>
        <p:txBody>
          <a:bodyPr vert="horz" wrap="square" lIns="0" tIns="45720" rIns="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Rachel White</a:t>
            </a:r>
            <a:br>
              <a:rPr lang="en-GB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GB" sz="1600" i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Technical Evangelist</a:t>
            </a:r>
            <a:br>
              <a:rPr lang="en-GB" sz="20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GB" sz="1600" dirty="0">
              <a:solidFill>
                <a:srgbClr val="73737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GB" sz="1600" b="1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Mentor</a:t>
            </a:r>
            <a:r>
              <a:rPr lang="en-GB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algn="ctr"/>
            <a:r>
              <a:rPr lang="en-GB" sz="1600" dirty="0">
                <a:solidFill>
                  <a:srgbClr val="73737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JavaScript, Node.js, VR, AR, Azure, Cognitive Services, Bots, Hardware, IoT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C2C145-7745-4EDA-9ED5-B91F7458D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843" y="1436028"/>
            <a:ext cx="1828800" cy="1828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33567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436475" cy="6994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5ACCB-575F-42F4-BA59-13E6965B4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7594"/>
            <a:ext cx="4702542" cy="1350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043" y="4954455"/>
            <a:ext cx="3796623" cy="1088037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ea typeface="+mj-ea"/>
                <a:cs typeface="+mj-cs"/>
              </a:rPr>
              <a:t>Sign up</a:t>
            </a:r>
            <a:br>
              <a:rPr lang="en-US" sz="2800" b="1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imagine.microsoft.com</a:t>
            </a:r>
          </a:p>
        </p:txBody>
      </p:sp>
    </p:spTree>
    <p:extLst>
      <p:ext uri="{BB962C8B-B14F-4D97-AF65-F5344CB8AC3E}">
        <p14:creationId xmlns:p14="http://schemas.microsoft.com/office/powerpoint/2010/main" val="173021174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4702" y="906462"/>
            <a:ext cx="9601135" cy="3048001"/>
          </a:xfrm>
        </p:spPr>
        <p:txBody>
          <a:bodyPr>
            <a:normAutofit fontScale="90000"/>
          </a:bodyPr>
          <a:lstStyle/>
          <a:p>
            <a: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Come say hi!</a:t>
            </a:r>
            <a:b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b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sz="734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We’re here all weekend</a:t>
            </a:r>
          </a:p>
        </p:txBody>
      </p:sp>
    </p:spTree>
    <p:extLst>
      <p:ext uri="{BB962C8B-B14F-4D97-AF65-F5344CB8AC3E}">
        <p14:creationId xmlns:p14="http://schemas.microsoft.com/office/powerpoint/2010/main" val="25941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eactiongifs.us/wp-content/uploads/2017/01/Debugging-the-cod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7" y="1897062"/>
            <a:ext cx="731519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437" y="296862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Need Any Help?</a:t>
            </a:r>
          </a:p>
        </p:txBody>
      </p:sp>
    </p:spTree>
    <p:extLst>
      <p:ext uri="{BB962C8B-B14F-4D97-AF65-F5344CB8AC3E}">
        <p14:creationId xmlns:p14="http://schemas.microsoft.com/office/powerpoint/2010/main" val="225692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/>
            <a:fld id="{0A164282-434E-41D4-9582-783D542A7B68}" type="slidenum">
              <a:rPr lang="en-US" sz="1836" kern="0">
                <a:solidFill>
                  <a:sysClr val="windowText" lastClr="000000"/>
                </a:solidFill>
              </a:rPr>
              <a:pPr defTabSz="932597"/>
              <a:t>4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11266" name="Picture 2" descr="http://www.goodmeme.net/wp-content/uploads/2015/01/GGkqPC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5138"/>
            <a:ext cx="14921652" cy="839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97596" y="906463"/>
            <a:ext cx="5449641" cy="106116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932597"/>
            <a:r>
              <a:rPr lang="en-US" sz="6119" kern="0" dirty="0">
                <a:solidFill>
                  <a:schemeClr val="bg1"/>
                </a:solidFill>
              </a:rPr>
              <a:t>We have Cloud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B185B-6CFE-43DF-912E-01E1C6EE0510}"/>
              </a:ext>
            </a:extLst>
          </p:cNvPr>
          <p:cNvSpPr txBox="1"/>
          <p:nvPr/>
        </p:nvSpPr>
        <p:spPr>
          <a:xfrm>
            <a:off x="4237037" y="2430462"/>
            <a:ext cx="5449641" cy="106116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6119" kern="0" dirty="0">
                <a:solidFill>
                  <a:schemeClr val="bg1"/>
                </a:solidFill>
              </a:rPr>
              <a:t>(it’s https!)</a:t>
            </a:r>
          </a:p>
        </p:txBody>
      </p:sp>
    </p:spTree>
    <p:extLst>
      <p:ext uri="{BB962C8B-B14F-4D97-AF65-F5344CB8AC3E}">
        <p14:creationId xmlns:p14="http://schemas.microsoft.com/office/powerpoint/2010/main" val="2550609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things you can do with Azure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78204"/>
          </a:xfrm>
        </p:spPr>
        <p:txBody>
          <a:bodyPr/>
          <a:lstStyle/>
          <a:p>
            <a:r>
              <a:rPr lang="en-US" dirty="0"/>
              <a:t>Deploy a web app</a:t>
            </a:r>
          </a:p>
          <a:p>
            <a:r>
              <a:rPr lang="en-US" dirty="0"/>
              <a:t>Build a mobile app backend for iOS, Android, or Windows</a:t>
            </a:r>
          </a:p>
          <a:p>
            <a:r>
              <a:rPr lang="en-US" dirty="0"/>
              <a:t>Store stuff… any stuff</a:t>
            </a:r>
          </a:p>
          <a:p>
            <a:r>
              <a:rPr lang="en-US" dirty="0"/>
              <a:t>Create a Linux or Windows Virtual Machine</a:t>
            </a:r>
          </a:p>
          <a:p>
            <a:r>
              <a:rPr lang="en-US" dirty="0"/>
              <a:t>Ingest massive amounts of data from IoT devices</a:t>
            </a:r>
          </a:p>
          <a:p>
            <a:r>
              <a:rPr lang="en-US" dirty="0"/>
              <a:t>Build &amp; deploy a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204041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47027" y="994"/>
            <a:ext cx="7587685" cy="69925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839955" y="993"/>
            <a:ext cx="7587685" cy="6993036"/>
          </a:xfrm>
          <a:prstGeom prst="rect">
            <a:avLst/>
          </a:prstGeom>
          <a:gradFill flip="none" rotWithShape="1">
            <a:gsLst>
              <a:gs pos="2917">
                <a:schemeClr val="bg1"/>
              </a:gs>
              <a:gs pos="50000">
                <a:schemeClr val="bg1">
                  <a:alpha val="70000"/>
                </a:schemeClr>
              </a:gs>
              <a:gs pos="76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847028" y="1007"/>
            <a:ext cx="7588565" cy="699303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310" y="1043964"/>
            <a:ext cx="4556719" cy="49066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18">
              <a:lnSpc>
                <a:spcPct val="90000"/>
              </a:lnSpc>
              <a:spcAft>
                <a:spcPts val="1499"/>
              </a:spcAft>
            </a:pPr>
            <a:r>
              <a:rPr lang="en-US" altLang="en-US" sz="5399" dirty="0">
                <a:solidFill>
                  <a:schemeClr val="accent1"/>
                </a:solidFill>
                <a:latin typeface="Segoe UI Light"/>
              </a:rPr>
              <a:t>Microsoft Cognitive Services</a:t>
            </a:r>
          </a:p>
          <a:p>
            <a:pPr defTabSz="932418">
              <a:lnSpc>
                <a:spcPct val="90000"/>
              </a:lnSpc>
              <a:spcAft>
                <a:spcPts val="1499"/>
              </a:spcAft>
            </a:pPr>
            <a:r>
              <a:rPr lang="en-US" sz="3599" dirty="0">
                <a:solidFill>
                  <a:schemeClr val="accent5"/>
                </a:solidFill>
                <a:latin typeface="Segoe UI Light"/>
              </a:rPr>
              <a:t>Give your apps </a:t>
            </a:r>
            <a:br>
              <a:rPr lang="en-US" sz="3599" dirty="0">
                <a:solidFill>
                  <a:schemeClr val="accent5"/>
                </a:solidFill>
                <a:latin typeface="Segoe UI Light"/>
              </a:rPr>
            </a:br>
            <a:r>
              <a:rPr lang="en-US" sz="3599" dirty="0">
                <a:solidFill>
                  <a:schemeClr val="accent5"/>
                </a:solidFill>
                <a:latin typeface="Segoe UI Light"/>
              </a:rPr>
              <a:t>a human side</a:t>
            </a:r>
          </a:p>
          <a:p>
            <a:pPr defTabSz="932418">
              <a:lnSpc>
                <a:spcPct val="90000"/>
              </a:lnSpc>
              <a:spcAft>
                <a:spcPts val="1499"/>
              </a:spcAft>
            </a:pPr>
            <a:endParaRPr lang="en-US" sz="3599" dirty="0">
              <a:solidFill>
                <a:schemeClr val="accent5"/>
              </a:solidFill>
              <a:latin typeface="Segoe UI Light"/>
            </a:endParaRPr>
          </a:p>
          <a:p>
            <a:pPr defTabSz="932418">
              <a:lnSpc>
                <a:spcPct val="90000"/>
              </a:lnSpc>
              <a:spcAft>
                <a:spcPts val="1499"/>
              </a:spcAft>
            </a:pPr>
            <a:r>
              <a:rPr lang="en-US" sz="3599" dirty="0">
                <a:solidFill>
                  <a:schemeClr val="accent5"/>
                </a:solidFill>
                <a:latin typeface="Segoe UI Light"/>
              </a:rPr>
              <a:t>Enhance your hack!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6550" y="1056190"/>
            <a:ext cx="5172553" cy="1015437"/>
          </a:xfrm>
          <a:prstGeom prst="rect">
            <a:avLst/>
          </a:prstGeom>
          <a:noFill/>
        </p:spPr>
        <p:txBody>
          <a:bodyPr wrap="square" lIns="186494" tIns="149196" rIns="186494" bIns="149196" rtlCol="0" anchor="ctr">
            <a:spAutoFit/>
          </a:bodyPr>
          <a:lstStyle/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Computer Vision | Emotion | Face | Video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6550" y="1979100"/>
            <a:ext cx="5172553" cy="1255573"/>
          </a:xfrm>
          <a:prstGeom prst="rect">
            <a:avLst/>
          </a:prstGeom>
          <a:noFill/>
        </p:spPr>
        <p:txBody>
          <a:bodyPr wrap="square" lIns="186494" tIns="149196" rIns="186494" bIns="149196" rtlCol="0" anchor="ctr">
            <a:spAutoFit/>
          </a:bodyPr>
          <a:lstStyle/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Computer Recognition | Speaker Recognition Speech | Translator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6550" y="4517044"/>
            <a:ext cx="5172553" cy="1255573"/>
          </a:xfrm>
          <a:prstGeom prst="rect">
            <a:avLst/>
          </a:prstGeom>
          <a:noFill/>
        </p:spPr>
        <p:txBody>
          <a:bodyPr wrap="square" lIns="186494" tIns="149196" rIns="186494" bIns="149196" rtlCol="0" anchor="ctr">
            <a:spAutoFit/>
          </a:bodyPr>
          <a:lstStyle/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Academic Knowledge | Entity Linking Knowledge Exploration | Recommendations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6550" y="3128004"/>
            <a:ext cx="5172553" cy="1495710"/>
          </a:xfrm>
          <a:prstGeom prst="rect">
            <a:avLst/>
          </a:prstGeom>
          <a:noFill/>
        </p:spPr>
        <p:txBody>
          <a:bodyPr wrap="square" lIns="186494" tIns="149196" rIns="186494" bIns="149196" rtlCol="0" anchor="ctr">
            <a:spAutoFit/>
          </a:bodyPr>
          <a:lstStyle/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Bing Spell Check | Language Understanding </a:t>
            </a:r>
            <a:b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Linguistic Analysis | Text Analytics | Web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6550" y="5673017"/>
            <a:ext cx="5172553" cy="1255573"/>
          </a:xfrm>
          <a:prstGeom prst="rect">
            <a:avLst/>
          </a:prstGeom>
          <a:noFill/>
        </p:spPr>
        <p:txBody>
          <a:bodyPr wrap="square" lIns="186494" tIns="149196" rIns="186494" bIns="149196" rtlCol="0" anchor="ctr">
            <a:spAutoFit/>
          </a:bodyPr>
          <a:lstStyle/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  <a:p>
            <a:pPr defTabSz="932418">
              <a:lnSpc>
                <a:spcPct val="90000"/>
              </a:lnSpc>
              <a:spcAft>
                <a:spcPts val="612"/>
              </a:spcAft>
            </a:pPr>
            <a:r>
              <a:rPr lang="en-US" sz="17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Bing Autosuggest | Bing Image Search | Bing News Search Bing Video Search | Bing Web Search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80156" y="308083"/>
            <a:ext cx="6643073" cy="602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599" dirty="0">
                <a:solidFill>
                  <a:schemeClr val="bg1"/>
                </a:solidFill>
                <a:latin typeface="+mj-lt"/>
              </a:rPr>
              <a:t>Cognitive Services API Collection</a:t>
            </a:r>
          </a:p>
        </p:txBody>
      </p:sp>
      <p:sp>
        <p:nvSpPr>
          <p:cNvPr id="28" name="Freeform 22"/>
          <p:cNvSpPr>
            <a:spLocks noChangeAspect="1"/>
          </p:cNvSpPr>
          <p:nvPr/>
        </p:nvSpPr>
        <p:spPr bwMode="auto">
          <a:xfrm>
            <a:off x="5511775" y="1215578"/>
            <a:ext cx="674415" cy="446277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defTabSz="932418"/>
            <a:endParaRPr lang="en-US" sz="1873">
              <a:solidFill>
                <a:srgbClr val="505050"/>
              </a:solidFill>
            </a:endParaRPr>
          </a:p>
        </p:txBody>
      </p:sp>
      <p:sp>
        <p:nvSpPr>
          <p:cNvPr id="29" name="Freeform 18"/>
          <p:cNvSpPr>
            <a:spLocks noChangeAspect="1"/>
          </p:cNvSpPr>
          <p:nvPr/>
        </p:nvSpPr>
        <p:spPr bwMode="auto">
          <a:xfrm>
            <a:off x="5549880" y="2185051"/>
            <a:ext cx="598205" cy="524023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defTabSz="932418"/>
            <a:endParaRPr lang="en-US" sz="1873">
              <a:solidFill>
                <a:srgbClr val="505050"/>
              </a:solidFill>
            </a:endParaRPr>
          </a:p>
        </p:txBody>
      </p:sp>
      <p:sp>
        <p:nvSpPr>
          <p:cNvPr id="30" name="Freeform 9"/>
          <p:cNvSpPr>
            <a:spLocks noChangeAspect="1"/>
          </p:cNvSpPr>
          <p:nvPr/>
        </p:nvSpPr>
        <p:spPr bwMode="auto">
          <a:xfrm>
            <a:off x="5634692" y="3280019"/>
            <a:ext cx="428582" cy="538932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defTabSz="932418"/>
            <a:endParaRPr lang="en-US" sz="1873">
              <a:solidFill>
                <a:srgbClr val="505050"/>
              </a:solidFill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5580566" y="4592561"/>
            <a:ext cx="536833" cy="536833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pPr defTabSz="932418"/>
            <a:endParaRPr lang="en-US" sz="1873">
              <a:solidFill>
                <a:srgbClr val="50505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580566" y="5814481"/>
            <a:ext cx="548200" cy="538932"/>
            <a:chOff x="10832823" y="3353836"/>
            <a:chExt cx="537576" cy="528488"/>
          </a:xfrm>
        </p:grpSpPr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/>
              <a:endParaRPr lang="en-US" sz="1873">
                <a:solidFill>
                  <a:srgbClr val="505050"/>
                </a:solidFill>
              </a:endParaRPr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/>
              <a:endParaRPr lang="en-US" sz="1873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28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28636" r="709" b="26448"/>
          <a:stretch/>
        </p:blipFill>
        <p:spPr>
          <a:xfrm>
            <a:off x="-11390" y="0"/>
            <a:ext cx="12446983" cy="37498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881" y="-1"/>
            <a:ext cx="12446983" cy="3757021"/>
          </a:xfrm>
          <a:prstGeom prst="rect">
            <a:avLst/>
          </a:prstGeom>
          <a:solidFill>
            <a:srgbClr val="000000">
              <a:alpha val="6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75481" y="4288816"/>
            <a:ext cx="3961992" cy="1420634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Roll your own with REST APIs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Simple to add: just a few lines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of code required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237242" y="4288816"/>
            <a:ext cx="3513427" cy="1651158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Make the same API code call on iOS, Android, and Windows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Integrate into the language </a:t>
            </a:r>
            <a:b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and platform of your choice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199002" y="4288815"/>
            <a:ext cx="4053353" cy="2269155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Quality documentation, sample code, and community support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632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34748" y="6420988"/>
            <a:ext cx="2701838" cy="382257"/>
            <a:chOff x="4708300" y="6295658"/>
            <a:chExt cx="2649101" cy="3747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22"/>
            <a:stretch/>
          </p:blipFill>
          <p:spPr>
            <a:xfrm>
              <a:off x="4708300" y="6354134"/>
              <a:ext cx="1211252" cy="31632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311" y="6295658"/>
              <a:ext cx="1110090" cy="29861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036400" y="5935469"/>
            <a:ext cx="2165140" cy="385860"/>
            <a:chOff x="8446309" y="5819616"/>
            <a:chExt cx="2122879" cy="3783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46309" y="5819616"/>
              <a:ext cx="922751" cy="378328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0" b="30800"/>
            <a:stretch/>
          </p:blipFill>
          <p:spPr>
            <a:xfrm>
              <a:off x="9503481" y="5823349"/>
              <a:ext cx="1065707" cy="30692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8549462" y="6339328"/>
            <a:ext cx="3139014" cy="432159"/>
            <a:chOff x="8157755" y="6215592"/>
            <a:chExt cx="3077744" cy="423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755" y="6278870"/>
              <a:ext cx="1441785" cy="3604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302" y="6215592"/>
              <a:ext cx="1464197" cy="367479"/>
            </a:xfrm>
            <a:prstGeom prst="rect">
              <a:avLst/>
            </a:prstGeom>
          </p:spPr>
        </p:pic>
      </p:grpSp>
      <p:cxnSp>
        <p:nvCxnSpPr>
          <p:cNvPr id="45" name="Straight Connector 44"/>
          <p:cNvCxnSpPr/>
          <p:nvPr/>
        </p:nvCxnSpPr>
        <p:spPr>
          <a:xfrm>
            <a:off x="332396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265699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99001" y="5777122"/>
            <a:ext cx="383993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3909" y="3824915"/>
            <a:ext cx="776911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0203" y="3842921"/>
            <a:ext cx="117092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1736" y="3835996"/>
            <a:ext cx="1074466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Tested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20250" y="5987492"/>
            <a:ext cx="1930832" cy="402266"/>
            <a:chOff x="4718671" y="5870624"/>
            <a:chExt cx="1893144" cy="394414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488487" y="5870624"/>
              <a:ext cx="320356" cy="394414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718671" y="5918276"/>
              <a:ext cx="300330" cy="299110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6278329" y="5873298"/>
              <a:ext cx="333486" cy="389066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1415576" y="5732143"/>
            <a:ext cx="1673577" cy="1294307"/>
            <a:chOff x="1415867" y="5572152"/>
            <a:chExt cx="1622001" cy="1254419"/>
          </a:xfrm>
        </p:grpSpPr>
        <p:grpSp>
          <p:nvGrpSpPr>
            <p:cNvPr id="22" name="Group 21"/>
            <p:cNvGrpSpPr/>
            <p:nvPr/>
          </p:nvGrpSpPr>
          <p:grpSpPr>
            <a:xfrm rot="264667" flipH="1" flipV="1">
              <a:off x="1573177" y="5572152"/>
              <a:ext cx="1232370" cy="1254419"/>
              <a:chOff x="1689290" y="5634216"/>
              <a:chExt cx="1110860" cy="1130733"/>
            </a:xfrm>
          </p:grpSpPr>
          <p:grpSp>
            <p:nvGrpSpPr>
              <p:cNvPr id="6" name="Group 4"/>
              <p:cNvGrpSpPr>
                <a:grpSpLocks noChangeAspect="1"/>
              </p:cNvGrpSpPr>
              <p:nvPr/>
            </p:nvGrpSpPr>
            <p:grpSpPr bwMode="auto">
              <a:xfrm rot="19703189">
                <a:off x="1689290" y="5634216"/>
                <a:ext cx="1110860" cy="1130733"/>
                <a:chOff x="766" y="3573"/>
                <a:chExt cx="559" cy="569"/>
              </a:xfrm>
            </p:grpSpPr>
            <p:sp>
              <p:nvSpPr>
                <p:cNvPr id="17" name="Freeform 5"/>
                <p:cNvSpPr>
                  <a:spLocks noEditPoints="1"/>
                </p:cNvSpPr>
                <p:nvPr/>
              </p:nvSpPr>
              <p:spPr bwMode="auto">
                <a:xfrm>
                  <a:off x="977" y="3794"/>
                  <a:ext cx="348" cy="348"/>
                </a:xfrm>
                <a:custGeom>
                  <a:avLst/>
                  <a:gdLst>
                    <a:gd name="T0" fmla="*/ 52 w 56"/>
                    <a:gd name="T1" fmla="*/ 24 h 56"/>
                    <a:gd name="T2" fmla="*/ 48 w 56"/>
                    <a:gd name="T3" fmla="*/ 14 h 56"/>
                    <a:gd name="T4" fmla="*/ 51 w 56"/>
                    <a:gd name="T5" fmla="*/ 11 h 56"/>
                    <a:gd name="T6" fmla="*/ 45 w 56"/>
                    <a:gd name="T7" fmla="*/ 5 h 56"/>
                    <a:gd name="T8" fmla="*/ 42 w 56"/>
                    <a:gd name="T9" fmla="*/ 8 h 56"/>
                    <a:gd name="T10" fmla="*/ 32 w 56"/>
                    <a:gd name="T11" fmla="*/ 4 h 56"/>
                    <a:gd name="T12" fmla="*/ 32 w 56"/>
                    <a:gd name="T13" fmla="*/ 0 h 56"/>
                    <a:gd name="T14" fmla="*/ 24 w 56"/>
                    <a:gd name="T15" fmla="*/ 0 h 56"/>
                    <a:gd name="T16" fmla="*/ 24 w 56"/>
                    <a:gd name="T17" fmla="*/ 4 h 56"/>
                    <a:gd name="T18" fmla="*/ 14 w 56"/>
                    <a:gd name="T19" fmla="*/ 8 h 56"/>
                    <a:gd name="T20" fmla="*/ 11 w 56"/>
                    <a:gd name="T21" fmla="*/ 5 h 56"/>
                    <a:gd name="T22" fmla="*/ 5 w 56"/>
                    <a:gd name="T23" fmla="*/ 11 h 56"/>
                    <a:gd name="T24" fmla="*/ 8 w 56"/>
                    <a:gd name="T25" fmla="*/ 14 h 56"/>
                    <a:gd name="T26" fmla="*/ 4 w 56"/>
                    <a:gd name="T27" fmla="*/ 24 h 56"/>
                    <a:gd name="T28" fmla="*/ 0 w 56"/>
                    <a:gd name="T29" fmla="*/ 24 h 56"/>
                    <a:gd name="T30" fmla="*/ 0 w 56"/>
                    <a:gd name="T31" fmla="*/ 32 h 56"/>
                    <a:gd name="T32" fmla="*/ 4 w 56"/>
                    <a:gd name="T33" fmla="*/ 32 h 56"/>
                    <a:gd name="T34" fmla="*/ 8 w 56"/>
                    <a:gd name="T35" fmla="*/ 42 h 56"/>
                    <a:gd name="T36" fmla="*/ 5 w 56"/>
                    <a:gd name="T37" fmla="*/ 45 h 56"/>
                    <a:gd name="T38" fmla="*/ 11 w 56"/>
                    <a:gd name="T39" fmla="*/ 51 h 56"/>
                    <a:gd name="T40" fmla="*/ 14 w 56"/>
                    <a:gd name="T41" fmla="*/ 48 h 56"/>
                    <a:gd name="T42" fmla="*/ 24 w 56"/>
                    <a:gd name="T43" fmla="*/ 52 h 56"/>
                    <a:gd name="T44" fmla="*/ 24 w 56"/>
                    <a:gd name="T45" fmla="*/ 56 h 56"/>
                    <a:gd name="T46" fmla="*/ 32 w 56"/>
                    <a:gd name="T47" fmla="*/ 56 h 56"/>
                    <a:gd name="T48" fmla="*/ 32 w 56"/>
                    <a:gd name="T49" fmla="*/ 52 h 56"/>
                    <a:gd name="T50" fmla="*/ 42 w 56"/>
                    <a:gd name="T51" fmla="*/ 48 h 56"/>
                    <a:gd name="T52" fmla="*/ 45 w 56"/>
                    <a:gd name="T53" fmla="*/ 51 h 56"/>
                    <a:gd name="T54" fmla="*/ 51 w 56"/>
                    <a:gd name="T55" fmla="*/ 45 h 56"/>
                    <a:gd name="T56" fmla="*/ 48 w 56"/>
                    <a:gd name="T57" fmla="*/ 42 h 56"/>
                    <a:gd name="T58" fmla="*/ 52 w 56"/>
                    <a:gd name="T59" fmla="*/ 32 h 56"/>
                    <a:gd name="T60" fmla="*/ 56 w 56"/>
                    <a:gd name="T61" fmla="*/ 32 h 56"/>
                    <a:gd name="T62" fmla="*/ 56 w 56"/>
                    <a:gd name="T63" fmla="*/ 24 h 56"/>
                    <a:gd name="T64" fmla="*/ 52 w 56"/>
                    <a:gd name="T65" fmla="*/ 24 h 56"/>
                    <a:gd name="T66" fmla="*/ 28 w 56"/>
                    <a:gd name="T67" fmla="*/ 44 h 56"/>
                    <a:gd name="T68" fmla="*/ 12 w 56"/>
                    <a:gd name="T69" fmla="*/ 28 h 56"/>
                    <a:gd name="T70" fmla="*/ 28 w 56"/>
                    <a:gd name="T71" fmla="*/ 12 h 56"/>
                    <a:gd name="T72" fmla="*/ 44 w 56"/>
                    <a:gd name="T73" fmla="*/ 28 h 56"/>
                    <a:gd name="T74" fmla="*/ 28 w 56"/>
                    <a:gd name="T75" fmla="*/ 4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6" h="56">
                      <a:moveTo>
                        <a:pt x="52" y="24"/>
                      </a:moveTo>
                      <a:cubicBezTo>
                        <a:pt x="51" y="20"/>
                        <a:pt x="50" y="17"/>
                        <a:pt x="48" y="14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39" y="6"/>
                        <a:pt x="36" y="5"/>
                        <a:pt x="32" y="4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0" y="5"/>
                        <a:pt x="17" y="6"/>
                        <a:pt x="14" y="8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6" y="17"/>
                        <a:pt x="5" y="20"/>
                        <a:pt x="4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6"/>
                        <a:pt x="6" y="39"/>
                        <a:pt x="8" y="42"/>
                      </a:cubicBez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17" y="50"/>
                        <a:pt x="20" y="51"/>
                        <a:pt x="24" y="52"/>
                      </a:cubicBezTo>
                      <a:cubicBezTo>
                        <a:pt x="24" y="56"/>
                        <a:pt x="24" y="56"/>
                        <a:pt x="24" y="56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2"/>
                        <a:pt x="32" y="52"/>
                        <a:pt x="32" y="52"/>
                      </a:cubicBezTo>
                      <a:cubicBezTo>
                        <a:pt x="36" y="51"/>
                        <a:pt x="39" y="50"/>
                        <a:pt x="42" y="48"/>
                      </a:cubicBezTo>
                      <a:cubicBezTo>
                        <a:pt x="45" y="51"/>
                        <a:pt x="45" y="51"/>
                        <a:pt x="45" y="51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48" y="42"/>
                        <a:pt x="48" y="42"/>
                        <a:pt x="48" y="42"/>
                      </a:cubicBezTo>
                      <a:cubicBezTo>
                        <a:pt x="50" y="39"/>
                        <a:pt x="51" y="36"/>
                        <a:pt x="52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lnTo>
                        <a:pt x="52" y="24"/>
                      </a:lnTo>
                      <a:close/>
                      <a:moveTo>
                        <a:pt x="28" y="44"/>
                      </a:moveTo>
                      <a:cubicBezTo>
                        <a:pt x="19" y="44"/>
                        <a:pt x="12" y="37"/>
                        <a:pt x="12" y="28"/>
                      </a:cubicBezTo>
                      <a:cubicBezTo>
                        <a:pt x="12" y="19"/>
                        <a:pt x="19" y="12"/>
                        <a:pt x="28" y="12"/>
                      </a:cubicBezTo>
                      <a:cubicBezTo>
                        <a:pt x="37" y="12"/>
                        <a:pt x="44" y="19"/>
                        <a:pt x="44" y="28"/>
                      </a:cubicBezTo>
                      <a:cubicBezTo>
                        <a:pt x="44" y="37"/>
                        <a:pt x="37" y="44"/>
                        <a:pt x="28" y="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6"/>
                <p:cNvSpPr>
                  <a:spLocks noEditPoints="1"/>
                </p:cNvSpPr>
                <p:nvPr/>
              </p:nvSpPr>
              <p:spPr bwMode="auto">
                <a:xfrm>
                  <a:off x="766" y="3573"/>
                  <a:ext cx="312" cy="312"/>
                </a:xfrm>
                <a:custGeom>
                  <a:avLst/>
                  <a:gdLst>
                    <a:gd name="T0" fmla="*/ 47 w 54"/>
                    <a:gd name="T1" fmla="*/ 14 h 54"/>
                    <a:gd name="T2" fmla="*/ 40 w 54"/>
                    <a:gd name="T3" fmla="*/ 7 h 54"/>
                    <a:gd name="T4" fmla="*/ 41 w 54"/>
                    <a:gd name="T5" fmla="*/ 3 h 54"/>
                    <a:gd name="T6" fmla="*/ 34 w 54"/>
                    <a:gd name="T7" fmla="*/ 0 h 54"/>
                    <a:gd name="T8" fmla="*/ 32 w 54"/>
                    <a:gd name="T9" fmla="*/ 4 h 54"/>
                    <a:gd name="T10" fmla="*/ 22 w 54"/>
                    <a:gd name="T11" fmla="*/ 4 h 54"/>
                    <a:gd name="T12" fmla="*/ 20 w 54"/>
                    <a:gd name="T13" fmla="*/ 0 h 54"/>
                    <a:gd name="T14" fmla="*/ 13 w 54"/>
                    <a:gd name="T15" fmla="*/ 3 h 54"/>
                    <a:gd name="T16" fmla="*/ 14 w 54"/>
                    <a:gd name="T17" fmla="*/ 7 h 54"/>
                    <a:gd name="T18" fmla="*/ 7 w 54"/>
                    <a:gd name="T19" fmla="*/ 14 h 54"/>
                    <a:gd name="T20" fmla="*/ 3 w 54"/>
                    <a:gd name="T21" fmla="*/ 13 h 54"/>
                    <a:gd name="T22" fmla="*/ 0 w 54"/>
                    <a:gd name="T23" fmla="*/ 20 h 54"/>
                    <a:gd name="T24" fmla="*/ 4 w 54"/>
                    <a:gd name="T25" fmla="*/ 22 h 54"/>
                    <a:gd name="T26" fmla="*/ 4 w 54"/>
                    <a:gd name="T27" fmla="*/ 32 h 54"/>
                    <a:gd name="T28" fmla="*/ 0 w 54"/>
                    <a:gd name="T29" fmla="*/ 34 h 54"/>
                    <a:gd name="T30" fmla="*/ 3 w 54"/>
                    <a:gd name="T31" fmla="*/ 41 h 54"/>
                    <a:gd name="T32" fmla="*/ 7 w 54"/>
                    <a:gd name="T33" fmla="*/ 40 h 54"/>
                    <a:gd name="T34" fmla="*/ 14 w 54"/>
                    <a:gd name="T35" fmla="*/ 47 h 54"/>
                    <a:gd name="T36" fmla="*/ 13 w 54"/>
                    <a:gd name="T37" fmla="*/ 51 h 54"/>
                    <a:gd name="T38" fmla="*/ 20 w 54"/>
                    <a:gd name="T39" fmla="*/ 54 h 54"/>
                    <a:gd name="T40" fmla="*/ 22 w 54"/>
                    <a:gd name="T41" fmla="*/ 50 h 54"/>
                    <a:gd name="T42" fmla="*/ 32 w 54"/>
                    <a:gd name="T43" fmla="*/ 50 h 54"/>
                    <a:gd name="T44" fmla="*/ 34 w 54"/>
                    <a:gd name="T45" fmla="*/ 54 h 54"/>
                    <a:gd name="T46" fmla="*/ 41 w 54"/>
                    <a:gd name="T47" fmla="*/ 51 h 54"/>
                    <a:gd name="T48" fmla="*/ 40 w 54"/>
                    <a:gd name="T49" fmla="*/ 47 h 54"/>
                    <a:gd name="T50" fmla="*/ 47 w 54"/>
                    <a:gd name="T51" fmla="*/ 40 h 54"/>
                    <a:gd name="T52" fmla="*/ 51 w 54"/>
                    <a:gd name="T53" fmla="*/ 41 h 54"/>
                    <a:gd name="T54" fmla="*/ 54 w 54"/>
                    <a:gd name="T55" fmla="*/ 34 h 54"/>
                    <a:gd name="T56" fmla="*/ 50 w 54"/>
                    <a:gd name="T57" fmla="*/ 32 h 54"/>
                    <a:gd name="T58" fmla="*/ 50 w 54"/>
                    <a:gd name="T59" fmla="*/ 22 h 54"/>
                    <a:gd name="T60" fmla="*/ 54 w 54"/>
                    <a:gd name="T61" fmla="*/ 20 h 54"/>
                    <a:gd name="T62" fmla="*/ 51 w 54"/>
                    <a:gd name="T63" fmla="*/ 13 h 54"/>
                    <a:gd name="T64" fmla="*/ 47 w 54"/>
                    <a:gd name="T65" fmla="*/ 14 h 54"/>
                    <a:gd name="T66" fmla="*/ 33 w 54"/>
                    <a:gd name="T67" fmla="*/ 42 h 54"/>
                    <a:gd name="T68" fmla="*/ 12 w 54"/>
                    <a:gd name="T69" fmla="*/ 33 h 54"/>
                    <a:gd name="T70" fmla="*/ 21 w 54"/>
                    <a:gd name="T71" fmla="*/ 12 h 54"/>
                    <a:gd name="T72" fmla="*/ 42 w 54"/>
                    <a:gd name="T73" fmla="*/ 21 h 54"/>
                    <a:gd name="T74" fmla="*/ 33 w 54"/>
                    <a:gd name="T75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4" h="54">
                      <a:moveTo>
                        <a:pt x="47" y="14"/>
                      </a:moveTo>
                      <a:cubicBezTo>
                        <a:pt x="45" y="11"/>
                        <a:pt x="43" y="9"/>
                        <a:pt x="40" y="7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4"/>
                        <a:pt x="32" y="4"/>
                        <a:pt x="32" y="4"/>
                      </a:cubicBezTo>
                      <a:cubicBezTo>
                        <a:pt x="29" y="3"/>
                        <a:pt x="25" y="3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1" y="9"/>
                        <a:pt x="9" y="11"/>
                        <a:pt x="7" y="14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3" y="25"/>
                        <a:pt x="3" y="29"/>
                        <a:pt x="4" y="32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9" y="43"/>
                        <a:pt x="11" y="45"/>
                        <a:pt x="14" y="47"/>
                      </a:cubicBezTo>
                      <a:cubicBezTo>
                        <a:pt x="13" y="51"/>
                        <a:pt x="13" y="51"/>
                        <a:pt x="13" y="51"/>
                      </a:cubicBez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5" y="51"/>
                        <a:pt x="29" y="51"/>
                        <a:pt x="32" y="50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41" y="51"/>
                        <a:pt x="41" y="51"/>
                        <a:pt x="41" y="51"/>
                      </a:cubicBezTo>
                      <a:cubicBezTo>
                        <a:pt x="40" y="47"/>
                        <a:pt x="40" y="47"/>
                        <a:pt x="40" y="47"/>
                      </a:cubicBezTo>
                      <a:cubicBezTo>
                        <a:pt x="43" y="45"/>
                        <a:pt x="45" y="43"/>
                        <a:pt x="47" y="40"/>
                      </a:cubicBezTo>
                      <a:cubicBezTo>
                        <a:pt x="51" y="41"/>
                        <a:pt x="51" y="41"/>
                        <a:pt x="51" y="41"/>
                      </a:cubicBezTo>
                      <a:cubicBezTo>
                        <a:pt x="54" y="34"/>
                        <a:pt x="54" y="34"/>
                        <a:pt x="54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1" y="29"/>
                        <a:pt x="51" y="25"/>
                        <a:pt x="50" y="22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lnTo>
                        <a:pt x="47" y="14"/>
                      </a:lnTo>
                      <a:close/>
                      <a:moveTo>
                        <a:pt x="33" y="42"/>
                      </a:moveTo>
                      <a:cubicBezTo>
                        <a:pt x="25" y="45"/>
                        <a:pt x="16" y="41"/>
                        <a:pt x="12" y="33"/>
                      </a:cubicBezTo>
                      <a:cubicBezTo>
                        <a:pt x="9" y="25"/>
                        <a:pt x="13" y="16"/>
                        <a:pt x="21" y="12"/>
                      </a:cubicBezTo>
                      <a:cubicBezTo>
                        <a:pt x="29" y="9"/>
                        <a:pt x="38" y="13"/>
                        <a:pt x="42" y="21"/>
                      </a:cubicBezTo>
                      <a:cubicBezTo>
                        <a:pt x="45" y="29"/>
                        <a:pt x="41" y="38"/>
                        <a:pt x="33" y="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59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 bwMode="auto">
              <a:xfrm>
                <a:off x="1702592" y="5899333"/>
                <a:ext cx="410452" cy="41045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 bwMode="auto">
              <a:xfrm>
                <a:off x="2330555" y="6048393"/>
                <a:ext cx="447553" cy="44755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28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15867" y="5777408"/>
              <a:ext cx="880427" cy="6832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GET A</a:t>
              </a:r>
              <a:b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 KEY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05711" y="6093783"/>
              <a:ext cx="932157" cy="489365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BUILD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882" y="5861839"/>
            <a:ext cx="12159478" cy="1216244"/>
          </a:xfrm>
          <a:prstGeom prst="rect">
            <a:avLst/>
          </a:prstGeom>
          <a:solidFill>
            <a:srgbClr val="EAEAEA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1830387"/>
          </a:xfrm>
        </p:spPr>
        <p:txBody>
          <a:bodyPr/>
          <a:lstStyle/>
          <a:p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4896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 ?</a:t>
            </a:r>
          </a:p>
        </p:txBody>
      </p:sp>
    </p:spTree>
    <p:extLst>
      <p:ext uri="{BB962C8B-B14F-4D97-AF65-F5344CB8AC3E}">
        <p14:creationId xmlns:p14="http://schemas.microsoft.com/office/powerpoint/2010/main" val="30396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"/>
    </mc:Choice>
    <mc:Fallback xmlns="">
      <p:transition advTm="29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20" t="1414" r="1776" b="547"/>
          <a:stretch/>
        </p:blipFill>
        <p:spPr>
          <a:xfrm>
            <a:off x="274638" y="1762825"/>
            <a:ext cx="5486400" cy="474433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355601" y="301625"/>
            <a:ext cx="1849438" cy="917575"/>
            <a:chOff x="-355601" y="301625"/>
            <a:chExt cx="1849438" cy="917575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-355601" y="301625"/>
              <a:ext cx="1849438" cy="917575"/>
            </a:xfrm>
            <a:custGeom>
              <a:avLst/>
              <a:gdLst>
                <a:gd name="T0" fmla="*/ 914 w 1165"/>
                <a:gd name="T1" fmla="*/ 578 h 578"/>
                <a:gd name="T2" fmla="*/ 0 w 1165"/>
                <a:gd name="T3" fmla="*/ 578 h 578"/>
                <a:gd name="T4" fmla="*/ 0 w 1165"/>
                <a:gd name="T5" fmla="*/ 0 h 578"/>
                <a:gd name="T6" fmla="*/ 1165 w 1165"/>
                <a:gd name="T7" fmla="*/ 0 h 578"/>
                <a:gd name="T8" fmla="*/ 914 w 1165"/>
                <a:gd name="T9" fmla="*/ 578 h 578"/>
                <a:gd name="T10" fmla="*/ 914 w 1165"/>
                <a:gd name="T11" fmla="*/ 578 h 578"/>
                <a:gd name="T12" fmla="*/ 914 w 1165"/>
                <a:gd name="T1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5" h="578">
                  <a:moveTo>
                    <a:pt x="914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65" y="0"/>
                  </a:lnTo>
                  <a:lnTo>
                    <a:pt x="914" y="578"/>
                  </a:lnTo>
                  <a:lnTo>
                    <a:pt x="914" y="578"/>
                  </a:lnTo>
                  <a:lnTo>
                    <a:pt x="914" y="578"/>
                  </a:ln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Picture 14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5" b="17125"/>
            <a:stretch/>
          </p:blipFill>
          <p:spPr>
            <a:xfrm>
              <a:off x="274638" y="470694"/>
              <a:ext cx="824602" cy="579437"/>
            </a:xfrm>
            <a:prstGeom prst="rect">
              <a:avLst/>
            </a:prstGeom>
          </p:spPr>
        </p:pic>
      </p:grpSp>
      <p:sp>
        <p:nvSpPr>
          <p:cNvPr id="16" name="Title 7"/>
          <p:cNvSpPr txBox="1">
            <a:spLocks/>
          </p:cNvSpPr>
          <p:nvPr/>
        </p:nvSpPr>
        <p:spPr>
          <a:xfrm>
            <a:off x="1538288" y="295275"/>
            <a:ext cx="10593387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Analyze Image – Example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951537" y="1634774"/>
            <a:ext cx="5333999" cy="444851"/>
            <a:chOff x="3932238" y="1599624"/>
            <a:chExt cx="5333999" cy="44485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932238" y="2044475"/>
              <a:ext cx="5333999" cy="0"/>
            </a:xfrm>
            <a:prstGeom prst="line">
              <a:avLst/>
            </a:prstGeom>
            <a:ln w="25400" cap="rnd">
              <a:solidFill>
                <a:srgbClr val="969696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4038599" y="1599624"/>
              <a:ext cx="29137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Type of Image: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964237" y="2087563"/>
            <a:ext cx="3846566" cy="10310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Clip Art Type	0 Non-clipart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Line Drawing Type	0 Non-Line Drawing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Black &amp; White Image	False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951537" y="3123085"/>
            <a:ext cx="5333999" cy="444851"/>
            <a:chOff x="3932238" y="1599624"/>
            <a:chExt cx="5333999" cy="44485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932238" y="2044475"/>
              <a:ext cx="5333999" cy="0"/>
            </a:xfrm>
            <a:prstGeom prst="line">
              <a:avLst/>
            </a:prstGeom>
            <a:ln w="25400" cap="rnd">
              <a:solidFill>
                <a:srgbClr val="969696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038599" y="1599624"/>
              <a:ext cx="29137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Content of Image: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64237" y="3575874"/>
            <a:ext cx="6456255" cy="144731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Categories		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 “name”: “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people_swimming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”, “score”: 0.099609375 }]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Adult Content	False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Adult Score		0.18533889949321747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Faces		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 “age”: 27, “gender”: “Male”, “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faceRectangle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{“left”: 472, “top”: 258, “width”: 199, “height”: 199}}]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951537" y="4949473"/>
            <a:ext cx="5333999" cy="444851"/>
            <a:chOff x="3932238" y="1599624"/>
            <a:chExt cx="5333999" cy="444851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32238" y="2044475"/>
              <a:ext cx="5333999" cy="0"/>
            </a:xfrm>
            <a:prstGeom prst="line">
              <a:avLst/>
            </a:prstGeom>
            <a:ln w="25400" cap="rnd">
              <a:solidFill>
                <a:srgbClr val="969696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4038599" y="1599624"/>
              <a:ext cx="29137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Image Colors: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64237" y="5402262"/>
            <a:ext cx="3661772" cy="1301895"/>
            <a:chOff x="5964237" y="5402262"/>
            <a:chExt cx="3661772" cy="1301895"/>
          </a:xfrm>
        </p:grpSpPr>
        <p:sp>
          <p:nvSpPr>
            <p:cNvPr id="29" name="TextBox 28"/>
            <p:cNvSpPr txBox="1"/>
            <p:nvPr/>
          </p:nvSpPr>
          <p:spPr>
            <a:xfrm>
              <a:off x="5964237" y="5402262"/>
              <a:ext cx="3661772" cy="130189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Dominant Color Background	White</a:t>
              </a:r>
            </a:p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Dominant Color Foreground	Grey</a:t>
              </a:r>
            </a:p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Dominant Colors		White</a:t>
              </a:r>
            </a:p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Accent Color		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8961437" y="6347460"/>
              <a:ext cx="228600" cy="228600"/>
            </a:xfrm>
            <a:prstGeom prst="rect">
              <a:avLst/>
            </a:prstGeom>
            <a:solidFill>
              <a:srgbClr val="1BA2B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872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6 -0.03564 L -4.85065E-6 3.0186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6 -0.03563 L -4.85065E-6 -1.52973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065E-6 -0.03564 L -4.85065E-6 3.79029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 txBox="1">
            <a:spLocks/>
          </p:cNvSpPr>
          <p:nvPr/>
        </p:nvSpPr>
        <p:spPr>
          <a:xfrm>
            <a:off x="1417637" y="329058"/>
            <a:ext cx="10802742" cy="935709"/>
          </a:xfrm>
          <a:prstGeom prst="rect">
            <a:avLst/>
          </a:prstGeom>
        </p:spPr>
        <p:txBody>
          <a:bodyPr vert="horz" wrap="square" lIns="149196" tIns="93247" rIns="149196" bIns="93247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Computer Vision API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74081" y="1361580"/>
            <a:ext cx="5439413" cy="453643"/>
            <a:chOff x="3932238" y="1599624"/>
            <a:chExt cx="5333999" cy="4448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932238" y="2044475"/>
              <a:ext cx="5333999" cy="0"/>
            </a:xfrm>
            <a:prstGeom prst="line">
              <a:avLst/>
            </a:prstGeom>
            <a:ln w="25400" cap="rnd">
              <a:solidFill>
                <a:srgbClr val="969696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38599" y="1599624"/>
              <a:ext cx="2913762" cy="400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Content of Image: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87033" y="1823318"/>
            <a:ext cx="6784404" cy="740850"/>
          </a:xfrm>
          <a:prstGeom prst="rect">
            <a:avLst/>
          </a:prstGeom>
          <a:noFill/>
        </p:spPr>
        <p:txBody>
          <a:bodyPr wrap="square" lIns="186494" tIns="149196" rIns="186494" bIns="149196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Categories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	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v0: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 “name”: “animal”, “score”: 0.9765625 }]</a:t>
            </a:r>
          </a:p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+mn-ea"/>
            </a:endParaRPr>
          </a:p>
        </p:txBody>
      </p:sp>
      <p:pic>
        <p:nvPicPr>
          <p:cNvPr id="1026" name="Picture 2" descr="Cow_In_A_Field_(3665872890).jpg (3335×190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6" y="1565618"/>
            <a:ext cx="5572077" cy="31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82543" y="2222641"/>
            <a:ext cx="6460293" cy="3641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	V1: [{ "name": "grass", "confidence": 0.9999992847442627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"outdoor", "confidence": 0.9999072551727295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"cow", "confidence": 0.99954754114151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"field", "confidence": 0.9976195693016052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"brown", "confidence": 0.988935649394989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"animal", "confidence": 0.97904372215271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"standing", "confidence": 0.9632768630981445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"mammal", "confidence": 0.9366017580032349, "hint": "animal"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"wire", "confidence": 0.8946959376335144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"green", "confidence": 0.8844101428985596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"pasture", "confidence": 0.8332059383392334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"bovine", "confidence": 0.5618471503257751, "hint": "animal"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"grassy", "confidence": 0.48627158999443054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"lush", "confidence": 0.1874018907546997 },</a:t>
            </a:r>
          </a:p>
          <a:p>
            <a:pPr marL="1865484" marR="0" lvl="4" indent="0" algn="l" defTabSz="9142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"staring", "confidence": 0.165890634059906 }]</a:t>
            </a:r>
            <a:endParaRPr kumimoji="0" lang="en-US" sz="157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03487" y="5893305"/>
            <a:ext cx="6216650" cy="9768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Describe	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0.975 "a brown cow standing on top of a lush green field“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0.974  “a cow standing on top of a lush green field”</a:t>
            </a:r>
          </a:p>
          <a:p>
            <a:pPr marL="0" marR="0" lvl="0" indent="0" algn="l" defTabSz="9324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0.965  “a large brown cow standing on top of a lush green field”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968B05-7B84-42C1-BBED-981A8AB65D4D}"/>
              </a:ext>
            </a:extLst>
          </p:cNvPr>
          <p:cNvGrpSpPr/>
          <p:nvPr/>
        </p:nvGrpSpPr>
        <p:grpSpPr>
          <a:xfrm>
            <a:off x="-355601" y="301625"/>
            <a:ext cx="1849438" cy="917575"/>
            <a:chOff x="-355601" y="301625"/>
            <a:chExt cx="1849438" cy="9175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3B10E45-5F80-4998-ACA6-6E583533C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5601" y="301625"/>
              <a:ext cx="1849438" cy="917575"/>
            </a:xfrm>
            <a:custGeom>
              <a:avLst/>
              <a:gdLst>
                <a:gd name="T0" fmla="*/ 914 w 1165"/>
                <a:gd name="T1" fmla="*/ 578 h 578"/>
                <a:gd name="T2" fmla="*/ 0 w 1165"/>
                <a:gd name="T3" fmla="*/ 578 h 578"/>
                <a:gd name="T4" fmla="*/ 0 w 1165"/>
                <a:gd name="T5" fmla="*/ 0 h 578"/>
                <a:gd name="T6" fmla="*/ 1165 w 1165"/>
                <a:gd name="T7" fmla="*/ 0 h 578"/>
                <a:gd name="T8" fmla="*/ 914 w 1165"/>
                <a:gd name="T9" fmla="*/ 578 h 578"/>
                <a:gd name="T10" fmla="*/ 914 w 1165"/>
                <a:gd name="T11" fmla="*/ 578 h 578"/>
                <a:gd name="T12" fmla="*/ 914 w 1165"/>
                <a:gd name="T1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5" h="578">
                  <a:moveTo>
                    <a:pt x="914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65" y="0"/>
                  </a:lnTo>
                  <a:lnTo>
                    <a:pt x="914" y="578"/>
                  </a:lnTo>
                  <a:lnTo>
                    <a:pt x="914" y="578"/>
                  </a:lnTo>
                  <a:lnTo>
                    <a:pt x="914" y="578"/>
                  </a:lnTo>
                  <a:close/>
                </a:path>
              </a:pathLst>
            </a:custGeom>
            <a:solidFill>
              <a:srgbClr val="01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8" name="Picture 17" descr="Screen Clipping">
              <a:extLst>
                <a:ext uri="{FF2B5EF4-FFF2-40B4-BE49-F238E27FC236}">
                  <a16:creationId xmlns:a16="http://schemas.microsoft.com/office/drawing/2014/main" id="{A1708BAC-4749-4B26-B1BE-90D434A74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65" b="17125"/>
            <a:stretch/>
          </p:blipFill>
          <p:spPr>
            <a:xfrm>
              <a:off x="274638" y="470694"/>
              <a:ext cx="824602" cy="579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9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006E-6 -0.03563 L -4.34006E-6 -3.23196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5" grpId="0"/>
    </p:bldLst>
  </p:timing>
</p:sld>
</file>

<file path=ppt/theme/theme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7B4AFF4B-BAD3-4836-8CC4-A9B5652EBFC0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777</TotalTime>
  <Words>725</Words>
  <Application>Microsoft Office PowerPoint</Application>
  <PresentationFormat>Custom</PresentationFormat>
  <Paragraphs>236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宋体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COLOR TEMPLATE</vt:lpstr>
      <vt:lpstr>5-30721_Build_2016_Template_Light</vt:lpstr>
      <vt:lpstr>MS Cognitive Services Walking Deck</vt:lpstr>
      <vt:lpstr>Hello from Microsoft!</vt:lpstr>
      <vt:lpstr>Meet Our Team</vt:lpstr>
      <vt:lpstr>PowerPoint Presentation</vt:lpstr>
      <vt:lpstr>PowerPoint Presentation</vt:lpstr>
      <vt:lpstr>Quick things you can do with Azure</vt:lpstr>
      <vt:lpstr>PowerPoint Presentation</vt:lpstr>
      <vt:lpstr>Why Microsoft  Cognitive Services ?</vt:lpstr>
      <vt:lpstr>PowerPoint Presentation</vt:lpstr>
      <vt:lpstr>PowerPoint Presentation</vt:lpstr>
      <vt:lpstr>PowerPoint Presentation</vt:lpstr>
      <vt:lpstr>PowerPoint Presentation</vt:lpstr>
      <vt:lpstr>Demo(s)!</vt:lpstr>
      <vt:lpstr>Cognitive Services</vt:lpstr>
      <vt:lpstr>Available Loaners</vt:lpstr>
      <vt:lpstr>PowerPoint Presentation</vt:lpstr>
      <vt:lpstr>PowerPoint Presentation</vt:lpstr>
      <vt:lpstr>How to Win our Prize</vt:lpstr>
      <vt:lpstr>Best Microsoft Hack</vt:lpstr>
      <vt:lpstr>docs.microsoft.com </vt:lpstr>
      <vt:lpstr>Sign up imagine.microsoft.com</vt:lpstr>
      <vt:lpstr>Come say hi!  We’re here all weekend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Tierney Wixted</dc:creator>
  <cp:keywords/>
  <dc:description>Template: Maryfj_x000d_
Formatting:_x000d_
Audience Type:</dc:description>
  <cp:lastModifiedBy>Mary Baker</cp:lastModifiedBy>
  <cp:revision>68</cp:revision>
  <dcterms:created xsi:type="dcterms:W3CDTF">2016-10-04T05:50:38Z</dcterms:created>
  <dcterms:modified xsi:type="dcterms:W3CDTF">2017-09-11T23:33:39Z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